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6" r:id="rId8"/>
    <p:sldId id="277" r:id="rId9"/>
    <p:sldId id="275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ilczysz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11-19T15:00:16.909" idx="1">
    <p:pos x="4519" y="3462"/>
    <p:text>To brzmi tak, jakby każdy, który ma 50 głosów miał być realzowany.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E659E-544F-4F25-B6A0-E0F9D3C85880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98A3-31D9-485C-B6F0-F65CB4DC6D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13DC-4D77-4948-ACEA-6C43C923D0E5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529F-3A0B-4DAB-AF91-0D676933C8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C0CE6-D0E8-4216-8E9B-B257D79B8E4F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CE0E-BBF0-41BE-B655-F80017DBB8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80B2-2E2D-41E6-A3D6-B807B88BE5A4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FEE2-8C5B-40FF-90C9-E6D3C846DF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8A50-73A8-4928-9164-26AA194988F2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E46E-2B8C-4AF4-8B0D-E19CCD5BCE6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CCC3-0B45-450B-942D-8750E6203069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9399-E840-419E-9FE8-5B3016AE08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422F-41C7-4CEA-84E5-7911E5D41DF1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74CA-D1E4-462A-9D7D-D64BA65A92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039C-256D-4826-8CD2-75FA84588BAF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6DA9-4ABF-4585-992C-33C2083609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6A78-76E0-4F3D-BE05-7A61DA16E714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B3FF-8704-4065-963F-21A0F24B55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6196-8FDF-457A-9000-4F383E608ECB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579D-A6D2-4A92-BAA6-B2A55865D5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06F44-6DA4-43EF-B3FF-1F2A7EC37E29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BE8E-0348-4606-A6E2-677461E6E2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7F41B-86C1-491D-912A-E9154777F7E2}" type="datetimeFigureOut">
              <a:rPr lang="pl-PL"/>
              <a:pPr>
                <a:defRPr/>
              </a:pPr>
              <a:t>2024-11-19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810633-0C72-486C-AC40-461D0B3C1C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Obraz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-243408"/>
            <a:ext cx="93599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pole tekstowe 6"/>
          <p:cNvSpPr txBox="1">
            <a:spLocks noChangeArrowheads="1"/>
          </p:cNvSpPr>
          <p:nvPr/>
        </p:nvSpPr>
        <p:spPr bwMode="auto">
          <a:xfrm>
            <a:off x="0" y="1988840"/>
            <a:ext cx="91440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4400" b="1" dirty="0" smtClean="0">
                <a:solidFill>
                  <a:schemeClr val="accent1">
                    <a:lumMod val="75000"/>
                  </a:schemeClr>
                </a:solidFill>
              </a:rPr>
              <a:t>Nowy </a:t>
            </a:r>
            <a:r>
              <a:rPr lang="pl-PL" altLang="pl-PL" sz="4400" b="1" dirty="0">
                <a:solidFill>
                  <a:schemeClr val="accent1">
                    <a:lumMod val="75000"/>
                  </a:schemeClr>
                </a:solidFill>
              </a:rPr>
              <a:t>regulamin </a:t>
            </a:r>
            <a:r>
              <a:rPr lang="pl-PL" altLang="pl-PL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altLang="pl-PL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altLang="pl-PL" sz="3600" b="1" dirty="0" smtClean="0">
                <a:solidFill>
                  <a:schemeClr val="accent1">
                    <a:lumMod val="75000"/>
                  </a:schemeClr>
                </a:solidFill>
              </a:rPr>
              <a:t>Szczecińskiego Budżetu Obywatelskiego </a:t>
            </a:r>
          </a:p>
          <a:p>
            <a:pPr algn="ctr" eaLnBrk="1" hangingPunct="1">
              <a:lnSpc>
                <a:spcPct val="150000"/>
              </a:lnSpc>
            </a:pPr>
            <a:r>
              <a:rPr lang="pl-PL" altLang="pl-PL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altLang="pl-PL" sz="4400" dirty="0">
                <a:solidFill>
                  <a:schemeClr val="accent1">
                    <a:lumMod val="75000"/>
                  </a:schemeClr>
                </a:solidFill>
              </a:rPr>
              <a:t>propozycje zmian</a:t>
            </a:r>
            <a:endParaRPr lang="pl-PL" altLang="pl-PL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6888163" y="6237288"/>
            <a:ext cx="2232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600" b="1">
                <a:solidFill>
                  <a:schemeClr val="bg1"/>
                </a:solidFill>
              </a:rPr>
              <a:t>www.szczecin.eu</a:t>
            </a:r>
          </a:p>
        </p:txBody>
      </p:sp>
      <p:pic>
        <p:nvPicPr>
          <p:cNvPr id="2059" name="Picture 11" descr="R:\2025 SBO\Grafiki\Przechwytywan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0"/>
            <a:ext cx="1714374" cy="1268760"/>
          </a:xfrm>
          <a:prstGeom prst="rect">
            <a:avLst/>
          </a:prstGeom>
          <a:noFill/>
        </p:spPr>
      </p:pic>
      <p:pic>
        <p:nvPicPr>
          <p:cNvPr id="2057" name="Picture 9" descr="R:\2025 SBO\Grafiki\SBO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16632"/>
            <a:ext cx="1224136" cy="1104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Tryb weryfikacji projektów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Zmiany lokalizacji projektu można będzie dokonać maksymalnie 2 (dwa) razy w trakcie weryfikacji.</a:t>
            </a:r>
          </a:p>
          <a:p>
            <a:pPr eaLnBrk="1" hangingPunct="1">
              <a:lnSpc>
                <a:spcPct val="150000"/>
              </a:lnSpc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Zmian projektu dokonują urzędnicy po uzyskaniu zgody autora na ich dokonanie. Autor wyraża lub nie wyraża zgody na dokonanie tych zmian w terminie 7 (siedmiu) dni.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Tryb odwoławczy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ecyzję o dopuszczeniu lub niedopuszczeniu projektu pod głosowanie podejmuje jednostka miejska.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 Autor może odwołać się od powyższej decyzji. W takim przypadku odwołanie trafia do Rady ds. Budżetu Obywatelskiego, która wydaje rekomendacje o charakterze niewiążącym dla Prezydenta.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Prezydent podejmuje decyzje w sprawie złożonego odwołania, biorąc pod uwagę jego treść, rekomendacje Rady oraz pierwotną decyzję jednostki miejskiej. Prezydent może: skierować projekt pod głosowanie mieszkańców, odrzucić projekt ostatecznie lub cofnąć projekt do ponownej weryfikacji do właściwych jednostek.</a:t>
            </a: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Głosowanie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Każdemu m</a:t>
            </a: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ieszkańcowi przysługują 3 (trzy) głosy, przy czym na jeden projekt </a:t>
            </a:r>
            <a:br>
              <a:rPr lang="pl-PL" alt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w danym obszarze lokalnym oraz na jeden projekt </a:t>
            </a:r>
            <a:r>
              <a:rPr lang="pl-PL" altLang="pl-PL" sz="1600" dirty="0" err="1" smtClean="0">
                <a:latin typeface="Arial" pitchFamily="34" charset="0"/>
                <a:cs typeface="Arial" pitchFamily="34" charset="0"/>
              </a:rPr>
              <a:t>ogólnomiejski</a:t>
            </a: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 można oddać maksymalnie 1 (jeden) głos.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 Podczas głosowania nie będzie obowiązku podawania nazwiska panieńskiego matki.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 Jednostki miejskie zobowiązane są do bezstronnego promowania procesu głosowania SBO - nie mogą promować konkretnych projektów. W przypadku stwierdzenia naruszenia tego obowiązku, Prezydent będzie mógł skierować pisemne upomnienie do jednostki miejskiej i autora. Jeżeli, pomimo skierowania upomnienia, obowiązek dalej będzie naruszany, Prezydent może podjąć decyzję o usunięcie projektu z listy do głosowania i anulowaniu głosów oddanych na projekt.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Projekt przechodzi do realizacji, jeżeli uzyska co najmniej 50 głosów.</a:t>
            </a:r>
          </a:p>
          <a:p>
            <a:pPr>
              <a:lnSpc>
                <a:spcPct val="150000"/>
              </a:lnSpc>
            </a:pPr>
            <a:endParaRPr lang="pl-PL" sz="1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Realizacja projektów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W przypadku, gdy w trakcie realizacji inwestycji zaistnieją okoliczności wynikające z przepisów prawa lub inne obiektywne okoliczności uniemożliwiające jego wykonanie, Prezydent po uzyskaniu opinii komisji Rady Miasta właściwej w sprawie przedmiotu projektu będzie mógł odstąpić od realizacji inwestycji.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 Rady jednostek pomocniczych </a:t>
            </a:r>
            <a:r>
              <a:rPr lang="pl-PL" altLang="pl-PL" sz="1800" dirty="0" err="1" smtClean="0">
                <a:latin typeface="Arial" pitchFamily="34" charset="0"/>
                <a:cs typeface="Arial" pitchFamily="34" charset="0"/>
              </a:rPr>
              <a:t>miasta</a:t>
            </a: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 zostaną włączone do procedury SBO – będą one informowane o stanie realizacji inwestycji oraz o terminie otwarcia inwestycji SBO.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l-PL" altLang="pl-PL" sz="1800" dirty="0" smtClean="0">
                <a:latin typeface="Arial" pitchFamily="34" charset="0"/>
                <a:cs typeface="Arial" pitchFamily="34" charset="0"/>
              </a:rPr>
              <a:t>Prezydent będzie rozstrzygał wszystkie kwestie, które nie zostały uregulowane w regulaminie SBO, po zasięgnięciu opinii Komisji Rady Miasta właściwej w sprawach SBO.</a:t>
            </a:r>
          </a:p>
          <a:p>
            <a:pPr>
              <a:lnSpc>
                <a:spcPct val="150000"/>
              </a:lnSpc>
            </a:pP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dirty="0" smtClean="0">
                <a:cs typeface="Arial" charset="0"/>
              </a:rPr>
              <a:t>Dziękujemy za 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chemeClr val="tx1"/>
                </a:solidFill>
                <a:cs typeface="Arial" charset="0"/>
              </a:rPr>
              <a:t>Zachęcamy do zadawania pytań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Picture 9" descr="R:\2025 SBO\Grafiki\SBO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24136" cy="1104522"/>
          </a:xfrm>
          <a:prstGeom prst="rect">
            <a:avLst/>
          </a:prstGeom>
          <a:noFill/>
        </p:spPr>
      </p:pic>
      <p:pic>
        <p:nvPicPr>
          <p:cNvPr id="5" name="Picture 11" descr="R:\2025 SBO\Grafiki\Przechwytyw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7445" y="0"/>
            <a:ext cx="3076555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Propozycja nowych pul terytorialnych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7301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dirty="0" smtClean="0">
                <a:cs typeface="Arial" charset="0"/>
              </a:rPr>
              <a:t>zmniejszenie obszarów lokalnych z 22 do 15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altLang="pl-PL" dirty="0" smtClean="0">
                <a:cs typeface="Arial" charset="0"/>
              </a:rPr>
              <a:t> rezygnacja z projektów „Zielonego SBO”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altLang="pl-PL" dirty="0" smtClean="0">
                <a:cs typeface="Arial" charset="0"/>
              </a:rPr>
              <a:t> przywrócenie projektów </a:t>
            </a:r>
            <a:r>
              <a:rPr lang="pl-PL" altLang="pl-PL" dirty="0" err="1" smtClean="0">
                <a:cs typeface="Arial" charset="0"/>
              </a:rPr>
              <a:t>ogólnomiejskich</a:t>
            </a:r>
            <a:endParaRPr lang="pl-PL" altLang="pl-PL" dirty="0" smtClean="0">
              <a:cs typeface="Arial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Propozycja nowego podziału </a:t>
            </a:r>
            <a:b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obszarów lokalnych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jbaranows\Desktop\Zrzut ekranu 2024-11-19 08364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92" y="1600200"/>
            <a:ext cx="79510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Wymogi dotyczące projektów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100" dirty="0" smtClean="0">
                <a:latin typeface="Arial" pitchFamily="34" charset="0"/>
                <a:cs typeface="Arial" pitchFamily="34" charset="0"/>
              </a:rPr>
              <a:t> uniemożliwienie budowy, nadbudowy, rozbudowy, przebudowy </a:t>
            </a:r>
            <a:br>
              <a:rPr lang="pl-PL" altLang="pl-PL" sz="2100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sz="2100" dirty="0" smtClean="0">
                <a:latin typeface="Arial" pitchFamily="34" charset="0"/>
                <a:cs typeface="Arial" pitchFamily="34" charset="0"/>
              </a:rPr>
              <a:t>i remontów budynków w ramach SBO, z wyłączeniem rozwiązań poprawiających dostęp dla osób ze szczególnymi potrzebami;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100" dirty="0" smtClean="0">
                <a:latin typeface="Arial" pitchFamily="34" charset="0"/>
                <a:cs typeface="Arial" pitchFamily="34" charset="0"/>
              </a:rPr>
              <a:t> uniemożliwienie składania projektów na terenach Rodzinnych Ogródków Działkowych;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altLang="pl-PL" sz="2100" dirty="0" smtClean="0">
                <a:latin typeface="Arial" pitchFamily="34" charset="0"/>
                <a:cs typeface="Arial" pitchFamily="34" charset="0"/>
              </a:rPr>
              <a:t> uniemożliwienie składania projektów polegających wyłącznie na wprowadzaniu zmian w rozkładach jazdy komunikacji miejskiej czy zmianie organizacji ruchu;</a:t>
            </a:r>
          </a:p>
          <a:p>
            <a:endParaRPr lang="pl-PL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Wymogi dotyczące projektów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200" dirty="0" smtClean="0">
                <a:latin typeface="Arial" pitchFamily="34" charset="0"/>
                <a:cs typeface="Arial" pitchFamily="34" charset="0"/>
              </a:rPr>
              <a:t> uniemożliwienie zakupu lub wypożyczenia sprzętu, który będzie wykorzystywany przez inne podmioty niż jednostki miejskie;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200" dirty="0" smtClean="0">
                <a:latin typeface="Arial" pitchFamily="34" charset="0"/>
                <a:cs typeface="Arial" pitchFamily="34" charset="0"/>
              </a:rPr>
              <a:t> umożliwienie składania projektów na terenach spółdzielni mieszkaniowych, wspólnot mieszkaniowych i terenów Skarbu Państwa;</a:t>
            </a:r>
          </a:p>
          <a:p>
            <a:endParaRPr lang="pl-PL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Szczegółowy tryb weryfikacji projektów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W projekcie nowego regulaminu został opisany tryb weryfikacji projektów SBO. Weryfikacja została podzielona na trzy etapy: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weryfikację formalną,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weryfikację merytoryczną wstępną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oraz weryfikację merytoryczną końcową;</a:t>
            </a:r>
          </a:p>
          <a:p>
            <a:pPr eaLnBrk="1" hangingPunct="1">
              <a:lnSpc>
                <a:spcPct val="150000"/>
              </a:lnSpc>
              <a:buNone/>
            </a:pPr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Szczegółowy tryb weryfikacji projektów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400" b="1" u="sng" dirty="0" smtClean="0">
                <a:latin typeface="Arial" pitchFamily="34" charset="0"/>
                <a:cs typeface="Arial" pitchFamily="34" charset="0"/>
              </a:rPr>
              <a:t>Weryfikacja formalna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będzie polegała na sprawdzeniu prawidłowości przesłanego formularza projektowego pod kątem kryteriów formalnych.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Za tę weryfikację odpowiedzialna będzie jednostka właściwa w sprawach SBO.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Szczegółowy tryb weryfikacji projektów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400" b="1" u="sng" dirty="0" smtClean="0">
                <a:latin typeface="Arial" pitchFamily="34" charset="0"/>
                <a:cs typeface="Arial" pitchFamily="34" charset="0"/>
              </a:rPr>
              <a:t>Weryfikacja merytoryczna wstępna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będzie polegała na sprawdzeniu nieruchomości pod kątem możliwości realizacji inwestycji.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Jednostki odpowiedzialne za jej dokonanie </a:t>
            </a:r>
            <a:r>
              <a:rPr lang="pl-PL" altLang="pl-PL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pl-PL" alt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sz="2400" dirty="0" err="1" smtClean="0">
                <a:latin typeface="Arial" pitchFamily="34" charset="0"/>
                <a:cs typeface="Arial" pitchFamily="34" charset="0"/>
              </a:rPr>
              <a:t>WZiON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altLang="pl-PL" sz="2400" dirty="0" err="1" smtClean="0">
                <a:latin typeface="Arial" pitchFamily="34" charset="0"/>
                <a:cs typeface="Arial" pitchFamily="34" charset="0"/>
              </a:rPr>
              <a:t>WAiB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altLang="pl-PL" sz="2400" dirty="0" err="1" smtClean="0">
                <a:latin typeface="Arial" pitchFamily="34" charset="0"/>
                <a:cs typeface="Arial" pitchFamily="34" charset="0"/>
              </a:rPr>
              <a:t>WMRSPiN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, BPPM.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Szczegółowy tryb weryfikacji projektów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b="1" u="sng" dirty="0" smtClean="0">
                <a:latin typeface="Arial" pitchFamily="34" charset="0"/>
                <a:cs typeface="Arial" pitchFamily="34" charset="0"/>
              </a:rPr>
              <a:t>Weryfikacja merytoryczna końcowa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będzie polegała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na sprawdzeniu projektu co do jego zgodności z prawem oraz wykonalności technicznej – realizacji kryteriów wykonawczych. </a:t>
            </a:r>
          </a:p>
          <a:p>
            <a:pPr>
              <a:lnSpc>
                <a:spcPct val="150000"/>
              </a:lnSpc>
            </a:pP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Jednostki odpowiedzialne do dokonania całościowej weryfikacji i wydania decyzji o dopuszczeniu lub niedopuszczeniu projektu do głosowania wskazywać będzie Prezydent.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467</Words>
  <Application>Microsoft Office PowerPoint</Application>
  <PresentationFormat>Pokaz na ekranie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Slajd 1</vt:lpstr>
      <vt:lpstr>Propozycja nowych pul terytorialnych</vt:lpstr>
      <vt:lpstr>Propozycja nowego podziału  obszarów lokalnych</vt:lpstr>
      <vt:lpstr>Wymogi dotyczące projektów</vt:lpstr>
      <vt:lpstr>Wymogi dotyczące projektów</vt:lpstr>
      <vt:lpstr>Szczegółowy tryb weryfikacji projektów</vt:lpstr>
      <vt:lpstr>Szczegółowy tryb weryfikacji projektów</vt:lpstr>
      <vt:lpstr>Szczegółowy tryb weryfikacji projektów</vt:lpstr>
      <vt:lpstr>Szczegółowy tryb weryfikacji projektów</vt:lpstr>
      <vt:lpstr>Tryb weryfikacji projektów</vt:lpstr>
      <vt:lpstr>Tryb odwoławczy</vt:lpstr>
      <vt:lpstr>Głosowanie</vt:lpstr>
      <vt:lpstr>Realizacja projektów</vt:lpstr>
      <vt:lpstr>Dziękujemy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kadamski</dc:creator>
  <cp:lastModifiedBy>ailczysz</cp:lastModifiedBy>
  <cp:revision>24</cp:revision>
  <dcterms:created xsi:type="dcterms:W3CDTF">2008-10-13T15:02:05Z</dcterms:created>
  <dcterms:modified xsi:type="dcterms:W3CDTF">2024-11-19T14:03:48Z</dcterms:modified>
</cp:coreProperties>
</file>